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5" r:id="rId9"/>
    <p:sldId id="266" r:id="rId10"/>
    <p:sldId id="268" r:id="rId11"/>
    <p:sldId id="269" r:id="rId12"/>
    <p:sldId id="270" r:id="rId13"/>
    <p:sldId id="267" r:id="rId14"/>
    <p:sldId id="289" r:id="rId15"/>
    <p:sldId id="271" r:id="rId16"/>
    <p:sldId id="290" r:id="rId17"/>
    <p:sldId id="273" r:id="rId18"/>
    <p:sldId id="288" r:id="rId19"/>
    <p:sldId id="276" r:id="rId20"/>
    <p:sldId id="277" r:id="rId21"/>
    <p:sldId id="278" r:id="rId22"/>
    <p:sldId id="287" r:id="rId23"/>
    <p:sldId id="292" r:id="rId24"/>
    <p:sldId id="294" r:id="rId25"/>
    <p:sldId id="281" r:id="rId26"/>
    <p:sldId id="280" r:id="rId27"/>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0"/>
      </a:spcBef>
      <a:spcAft>
        <a:spcPct val="0"/>
      </a:spcAft>
      <a:defRPr sz="1200" kern="1200">
        <a:solidFill>
          <a:schemeClr val="tx1"/>
        </a:solidFill>
        <a:latin typeface="Times" charset="0"/>
        <a:ea typeface="ＭＳ Ｐゴシック" charset="-128"/>
        <a:cs typeface="+mn-cs"/>
      </a:defRPr>
    </a:lvl5pPr>
    <a:lvl6pPr marL="2286000" algn="l" defTabSz="914400" rtl="0" eaLnBrk="1" latinLnBrk="0" hangingPunct="1">
      <a:defRPr sz="1200" kern="1200">
        <a:solidFill>
          <a:schemeClr val="tx1"/>
        </a:solidFill>
        <a:latin typeface="Times" charset="0"/>
        <a:ea typeface="ＭＳ Ｐゴシック" charset="-128"/>
        <a:cs typeface="+mn-cs"/>
      </a:defRPr>
    </a:lvl6pPr>
    <a:lvl7pPr marL="2743200" algn="l" defTabSz="914400" rtl="0" eaLnBrk="1" latinLnBrk="0" hangingPunct="1">
      <a:defRPr sz="1200" kern="1200">
        <a:solidFill>
          <a:schemeClr val="tx1"/>
        </a:solidFill>
        <a:latin typeface="Times" charset="0"/>
        <a:ea typeface="ＭＳ Ｐゴシック" charset="-128"/>
        <a:cs typeface="+mn-cs"/>
      </a:defRPr>
    </a:lvl7pPr>
    <a:lvl8pPr marL="3200400" algn="l" defTabSz="914400" rtl="0" eaLnBrk="1" latinLnBrk="0" hangingPunct="1">
      <a:defRPr sz="1200" kern="1200">
        <a:solidFill>
          <a:schemeClr val="tx1"/>
        </a:solidFill>
        <a:latin typeface="Times" charset="0"/>
        <a:ea typeface="ＭＳ Ｐゴシック" charset="-128"/>
        <a:cs typeface="+mn-cs"/>
      </a:defRPr>
    </a:lvl8pPr>
    <a:lvl9pPr marL="3657600" algn="l" defTabSz="914400" rtl="0" eaLnBrk="1" latinLnBrk="0" hangingPunct="1">
      <a:defRPr sz="1200" kern="1200">
        <a:solidFill>
          <a:schemeClr val="tx1"/>
        </a:solidFill>
        <a:latin typeface="Times"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2D1"/>
    <a:srgbClr val="0000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9"/>
  </p:normalViewPr>
  <p:slideViewPr>
    <p:cSldViewPr>
      <p:cViewPr varScale="1">
        <p:scale>
          <a:sx n="114" d="100"/>
          <a:sy n="114" d="100"/>
        </p:scale>
        <p:origin x="156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91372C9-EFB0-4648-B297-0188DC78F091}" type="slidenum">
              <a:rPr lang="en-US" altLang="x-none"/>
              <a:pPr/>
              <a:t>‹#›</a:t>
            </a:fld>
            <a:endParaRPr lang="en-US" altLang="x-none"/>
          </a:p>
        </p:txBody>
      </p:sp>
    </p:spTree>
    <p:extLst>
      <p:ext uri="{BB962C8B-B14F-4D97-AF65-F5344CB8AC3E}">
        <p14:creationId xmlns:p14="http://schemas.microsoft.com/office/powerpoint/2010/main" val="823557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01CC45D-CF3E-F341-839A-EAE9BFA44BD9}" type="slidenum">
              <a:rPr lang="en-US" altLang="x-none"/>
              <a:pPr/>
              <a:t>‹#›</a:t>
            </a:fld>
            <a:endParaRPr lang="en-US" altLang="x-none"/>
          </a:p>
        </p:txBody>
      </p:sp>
    </p:spTree>
    <p:extLst>
      <p:ext uri="{BB962C8B-B14F-4D97-AF65-F5344CB8AC3E}">
        <p14:creationId xmlns:p14="http://schemas.microsoft.com/office/powerpoint/2010/main" val="720939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1BC0AFF-3A89-5B40-87E2-646FC23FA273}" type="slidenum">
              <a:rPr lang="en-US" altLang="x-none"/>
              <a:pPr/>
              <a:t>‹#›</a:t>
            </a:fld>
            <a:endParaRPr lang="en-US" altLang="x-none"/>
          </a:p>
        </p:txBody>
      </p:sp>
    </p:spTree>
    <p:extLst>
      <p:ext uri="{BB962C8B-B14F-4D97-AF65-F5344CB8AC3E}">
        <p14:creationId xmlns:p14="http://schemas.microsoft.com/office/powerpoint/2010/main" val="735826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190B3F3-E927-2546-8A36-2A67EB58E2C6}" type="slidenum">
              <a:rPr lang="en-US" altLang="x-none"/>
              <a:pPr/>
              <a:t>‹#›</a:t>
            </a:fld>
            <a:endParaRPr lang="en-US" altLang="x-none"/>
          </a:p>
        </p:txBody>
      </p:sp>
    </p:spTree>
    <p:extLst>
      <p:ext uri="{BB962C8B-B14F-4D97-AF65-F5344CB8AC3E}">
        <p14:creationId xmlns:p14="http://schemas.microsoft.com/office/powerpoint/2010/main" val="999133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2D5DE02-A14D-6249-9DCC-6DD60C7DD7FD}" type="slidenum">
              <a:rPr lang="en-US" altLang="x-none"/>
              <a:pPr/>
              <a:t>‹#›</a:t>
            </a:fld>
            <a:endParaRPr lang="en-US" altLang="x-none"/>
          </a:p>
        </p:txBody>
      </p:sp>
    </p:spTree>
    <p:extLst>
      <p:ext uri="{BB962C8B-B14F-4D97-AF65-F5344CB8AC3E}">
        <p14:creationId xmlns:p14="http://schemas.microsoft.com/office/powerpoint/2010/main" val="1265880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C2CAC9C-692F-4546-BEBC-0DBA0F4F157D}" type="slidenum">
              <a:rPr lang="en-US" altLang="x-none"/>
              <a:pPr/>
              <a:t>‹#›</a:t>
            </a:fld>
            <a:endParaRPr lang="en-US" altLang="x-none"/>
          </a:p>
        </p:txBody>
      </p:sp>
    </p:spTree>
    <p:extLst>
      <p:ext uri="{BB962C8B-B14F-4D97-AF65-F5344CB8AC3E}">
        <p14:creationId xmlns:p14="http://schemas.microsoft.com/office/powerpoint/2010/main" val="52772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04B6EB89-0350-3243-950F-9731B00475E8}" type="slidenum">
              <a:rPr lang="en-US" altLang="x-none"/>
              <a:pPr/>
              <a:t>‹#›</a:t>
            </a:fld>
            <a:endParaRPr lang="en-US" altLang="x-none"/>
          </a:p>
        </p:txBody>
      </p:sp>
    </p:spTree>
    <p:extLst>
      <p:ext uri="{BB962C8B-B14F-4D97-AF65-F5344CB8AC3E}">
        <p14:creationId xmlns:p14="http://schemas.microsoft.com/office/powerpoint/2010/main" val="417790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60A8BFF6-5E30-E645-A249-A18B76E85D90}" type="slidenum">
              <a:rPr lang="en-US" altLang="x-none"/>
              <a:pPr/>
              <a:t>‹#›</a:t>
            </a:fld>
            <a:endParaRPr lang="en-US" altLang="x-none"/>
          </a:p>
        </p:txBody>
      </p:sp>
    </p:spTree>
    <p:extLst>
      <p:ext uri="{BB962C8B-B14F-4D97-AF65-F5344CB8AC3E}">
        <p14:creationId xmlns:p14="http://schemas.microsoft.com/office/powerpoint/2010/main" val="1675933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5BE7D6B-594A-8D4C-83FB-69B110767063}" type="slidenum">
              <a:rPr lang="en-US" altLang="x-none"/>
              <a:pPr/>
              <a:t>‹#›</a:t>
            </a:fld>
            <a:endParaRPr lang="en-US" altLang="x-none"/>
          </a:p>
        </p:txBody>
      </p:sp>
    </p:spTree>
    <p:extLst>
      <p:ext uri="{BB962C8B-B14F-4D97-AF65-F5344CB8AC3E}">
        <p14:creationId xmlns:p14="http://schemas.microsoft.com/office/powerpoint/2010/main" val="1017005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1C26D61-EE95-9C41-A981-388E129E3497}" type="slidenum">
              <a:rPr lang="en-US" altLang="x-none"/>
              <a:pPr/>
              <a:t>‹#›</a:t>
            </a:fld>
            <a:endParaRPr lang="en-US" altLang="x-none"/>
          </a:p>
        </p:txBody>
      </p:sp>
    </p:spTree>
    <p:extLst>
      <p:ext uri="{BB962C8B-B14F-4D97-AF65-F5344CB8AC3E}">
        <p14:creationId xmlns:p14="http://schemas.microsoft.com/office/powerpoint/2010/main" val="985596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6683766-1808-8147-B98B-6C87FA67A8B6}" type="slidenum">
              <a:rPr lang="en-US" altLang="x-none"/>
              <a:pPr/>
              <a:t>‹#›</a:t>
            </a:fld>
            <a:endParaRPr lang="en-US" altLang="x-none"/>
          </a:p>
        </p:txBody>
      </p:sp>
    </p:spTree>
    <p:extLst>
      <p:ext uri="{BB962C8B-B14F-4D97-AF65-F5344CB8AC3E}">
        <p14:creationId xmlns:p14="http://schemas.microsoft.com/office/powerpoint/2010/main" val="13734766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pitchFamily="-1" charset="0"/>
                <a:ea typeface="+mn-ea"/>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pitchFamily="-1" charset="0"/>
                <a:ea typeface="+mn-ea"/>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D69B5CB-9C74-6B42-8327-B70C423798D0}" type="slidenum">
              <a:rPr lang="en-US" altLang="x-none"/>
              <a:pPr/>
              <a:t>‹#›</a:t>
            </a:fld>
            <a:endParaRPr lang="en-US" alt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chemeClr val="tx2"/>
          </a:solidFill>
          <a:latin typeface="Times"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chemeClr val="tx2"/>
          </a:solidFill>
          <a:latin typeface="Times"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chemeClr val="tx2"/>
          </a:solidFill>
          <a:latin typeface="Times"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chemeClr val="tx2"/>
          </a:solidFill>
          <a:latin typeface="Times" charset="0"/>
          <a:ea typeface="ＭＳ Ｐゴシック" pitchFamily="-1" charset="-128"/>
          <a:cs typeface="ＭＳ Ｐゴシック" pitchFamily="-1" charset="-128"/>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6.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2531"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Temperature Rating</a:t>
            </a:r>
          </a:p>
        </p:txBody>
      </p:sp>
      <p:sp>
        <p:nvSpPr>
          <p:cNvPr id="22532" name="Text Box 4"/>
          <p:cNvSpPr txBox="1">
            <a:spLocks noChangeArrowheads="1"/>
          </p:cNvSpPr>
          <p:nvPr/>
        </p:nvSpPr>
        <p:spPr bwMode="auto">
          <a:xfrm>
            <a:off x="1143000" y="1676400"/>
            <a:ext cx="76200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The maximum temperature rating for the standard urethane encapsulated system is 200 degrees F. Higher temperature rated units are available for applications when required.</a:t>
            </a:r>
          </a:p>
          <a:p>
            <a:endParaRPr lang="en-US" altLang="x-none" sz="3200">
              <a:solidFill>
                <a:schemeClr val="bg1"/>
              </a:solidFill>
            </a:endParaRPr>
          </a:p>
          <a:p>
            <a:r>
              <a:rPr lang="en-US" altLang="x-none" sz="3200">
                <a:solidFill>
                  <a:schemeClr val="bg1"/>
                </a:solidFill>
              </a:rPr>
              <a:t>There is no minimum temperature rating</a:t>
            </a:r>
          </a:p>
          <a:p>
            <a:r>
              <a:rPr lang="en-US" altLang="x-none" sz="3200">
                <a:solidFill>
                  <a:schemeClr val="bg1"/>
                </a:solidFill>
              </a:rPr>
              <a:t>since the cell generates a small amount </a:t>
            </a:r>
          </a:p>
          <a:p>
            <a:r>
              <a:rPr lang="en-US" altLang="x-none" sz="3200">
                <a:solidFill>
                  <a:schemeClr val="bg1"/>
                </a:solidFill>
              </a:rPr>
              <a:t>of heat within the cell.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3555" name="Text Box 3"/>
          <p:cNvSpPr txBox="1">
            <a:spLocks noChangeArrowheads="1"/>
          </p:cNvSpPr>
          <p:nvPr/>
        </p:nvSpPr>
        <p:spPr bwMode="auto">
          <a:xfrm>
            <a:off x="228600" y="288925"/>
            <a:ext cx="8915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000">
                <a:solidFill>
                  <a:schemeClr val="bg1"/>
                </a:solidFill>
              </a:rPr>
              <a:t>Electrical Requirements</a:t>
            </a:r>
          </a:p>
        </p:txBody>
      </p:sp>
      <p:sp>
        <p:nvSpPr>
          <p:cNvPr id="23556" name="Text Box 4"/>
          <p:cNvSpPr txBox="1">
            <a:spLocks noChangeArrowheads="1"/>
          </p:cNvSpPr>
          <p:nvPr/>
        </p:nvSpPr>
        <p:spPr bwMode="auto">
          <a:xfrm>
            <a:off x="1143000" y="1676400"/>
            <a:ext cx="76200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0000"/>
              </a:lnSpc>
            </a:pPr>
            <a:r>
              <a:rPr lang="en-US" altLang="x-none" sz="3200">
                <a:solidFill>
                  <a:schemeClr val="bg1"/>
                </a:solidFill>
              </a:rPr>
              <a:t>The LKC power supply operates on 110 or </a:t>
            </a:r>
          </a:p>
          <a:p>
            <a:pPr>
              <a:lnSpc>
                <a:spcPct val="90000"/>
              </a:lnSpc>
            </a:pPr>
            <a:r>
              <a:rPr lang="en-US" altLang="x-none" sz="3200">
                <a:solidFill>
                  <a:schemeClr val="bg1"/>
                </a:solidFill>
              </a:rPr>
              <a:t>220 VAC, 50/60 Hz (specify when ordering). </a:t>
            </a:r>
          </a:p>
          <a:p>
            <a:pPr>
              <a:lnSpc>
                <a:spcPct val="90000"/>
              </a:lnSpc>
            </a:pPr>
            <a:endParaRPr lang="en-US" altLang="x-none" sz="3200">
              <a:solidFill>
                <a:schemeClr val="bg1"/>
              </a:solidFill>
            </a:endParaRPr>
          </a:p>
          <a:p>
            <a:pPr>
              <a:lnSpc>
                <a:spcPct val="90000"/>
              </a:lnSpc>
            </a:pPr>
            <a:r>
              <a:rPr lang="en-US" altLang="x-none" sz="3200">
                <a:solidFill>
                  <a:schemeClr val="bg1"/>
                </a:solidFill>
              </a:rPr>
              <a:t>Ener-Tec, Inc. can design special systems</a:t>
            </a:r>
          </a:p>
          <a:p>
            <a:pPr>
              <a:lnSpc>
                <a:spcPct val="90000"/>
              </a:lnSpc>
            </a:pPr>
            <a:r>
              <a:rPr lang="en-US" altLang="x-none" sz="3200">
                <a:solidFill>
                  <a:schemeClr val="bg1"/>
                </a:solidFill>
              </a:rPr>
              <a:t>to operate on other AC And DC voltages </a:t>
            </a:r>
          </a:p>
          <a:p>
            <a:pPr>
              <a:lnSpc>
                <a:spcPct val="90000"/>
              </a:lnSpc>
            </a:pPr>
            <a:r>
              <a:rPr lang="en-US" altLang="x-none" sz="3200">
                <a:solidFill>
                  <a:schemeClr val="bg1"/>
                </a:solidFill>
              </a:rPr>
              <a:t>that are available.</a:t>
            </a:r>
          </a:p>
          <a:p>
            <a:pPr>
              <a:lnSpc>
                <a:spcPct val="90000"/>
              </a:lnSpc>
            </a:pPr>
            <a:endParaRPr lang="en-US" altLang="x-none" sz="3200">
              <a:solidFill>
                <a:schemeClr val="bg1"/>
              </a:solidFill>
            </a:endParaRPr>
          </a:p>
          <a:p>
            <a:pPr>
              <a:lnSpc>
                <a:spcPct val="90000"/>
              </a:lnSpc>
            </a:pPr>
            <a:r>
              <a:rPr lang="en-US" altLang="x-none" sz="3200">
                <a:solidFill>
                  <a:schemeClr val="bg1"/>
                </a:solidFill>
              </a:rPr>
              <a:t>The average system operates at 2 to 4 amps.</a:t>
            </a:r>
          </a:p>
          <a:p>
            <a:pPr>
              <a:lnSpc>
                <a:spcPct val="90000"/>
              </a:lnSpc>
            </a:pPr>
            <a:endParaRPr lang="en-US" altLang="x-none" sz="3200">
              <a:solidFill>
                <a:schemeClr val="bg1"/>
              </a:solidFill>
            </a:endParaRPr>
          </a:p>
          <a:p>
            <a:pPr>
              <a:lnSpc>
                <a:spcPct val="90000"/>
              </a:lnSpc>
            </a:pPr>
            <a:r>
              <a:rPr lang="en-US" altLang="x-none" sz="3200">
                <a:solidFill>
                  <a:schemeClr val="bg1"/>
                </a:solidFill>
              </a:rPr>
              <a:t>Due to continuous operation and amperage </a:t>
            </a:r>
          </a:p>
          <a:p>
            <a:pPr>
              <a:lnSpc>
                <a:spcPct val="90000"/>
              </a:lnSpc>
            </a:pPr>
            <a:r>
              <a:rPr lang="en-US" altLang="x-none" sz="3200">
                <a:solidFill>
                  <a:schemeClr val="bg1"/>
                </a:solidFill>
              </a:rPr>
              <a:t>draw solar power is normally not feasible.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4579" name="Text Box 3"/>
          <p:cNvSpPr txBox="1">
            <a:spLocks noChangeArrowheads="1"/>
          </p:cNvSpPr>
          <p:nvPr/>
        </p:nvSpPr>
        <p:spPr bwMode="auto">
          <a:xfrm>
            <a:off x="228600" y="288925"/>
            <a:ext cx="8763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000">
                <a:solidFill>
                  <a:schemeClr val="bg1"/>
                </a:solidFill>
              </a:rPr>
              <a:t>Where Is LKC Installed?</a:t>
            </a:r>
          </a:p>
        </p:txBody>
      </p:sp>
      <p:sp>
        <p:nvSpPr>
          <p:cNvPr id="24580" name="Text Box 4"/>
          <p:cNvSpPr txBox="1">
            <a:spLocks noChangeArrowheads="1"/>
          </p:cNvSpPr>
          <p:nvPr/>
        </p:nvSpPr>
        <p:spPr bwMode="auto">
          <a:xfrm>
            <a:off x="1143000" y="1676400"/>
            <a:ext cx="76200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2800">
                <a:solidFill>
                  <a:schemeClr val="bg1"/>
                </a:solidFill>
              </a:rPr>
              <a:t>On oil wells the cell is installed at the well head and it treats the line in both directions,  down hole as well as the line to the storage tanks. For pipelines install the LKC at the beginning of the pipeline. Contact Ener-Tec for guidelines to all other installations.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5603"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Water Lift/Oil Wells</a:t>
            </a:r>
          </a:p>
        </p:txBody>
      </p:sp>
      <p:sp>
        <p:nvSpPr>
          <p:cNvPr id="25604" name="Text Box 4"/>
          <p:cNvSpPr txBox="1">
            <a:spLocks noChangeArrowheads="1"/>
          </p:cNvSpPr>
          <p:nvPr/>
        </p:nvSpPr>
        <p:spPr bwMode="auto">
          <a:xfrm>
            <a:off x="1143000" y="1676400"/>
            <a:ext cx="76200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Many LKC systems have been installed on oil wells, both off shore and on shore where water is pumped down hole to lift the oil. Scaling is always a problem and can be solved by installing the LKC on the discharge side of the pump. </a:t>
            </a:r>
          </a:p>
          <a:p>
            <a:endParaRPr lang="en-US" altLang="x-none" sz="3200">
              <a:solidFill>
                <a:schemeClr val="bg1"/>
              </a:solidFill>
            </a:endParaRPr>
          </a:p>
          <a:p>
            <a:r>
              <a:rPr lang="en-US" altLang="x-none" sz="3200">
                <a:solidFill>
                  <a:schemeClr val="bg1"/>
                </a:solidFill>
              </a:rPr>
              <a:t>Unlike chemicals, the LKC adds nothing to the oil/water that has to be removed later.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2438400" y="5715000"/>
            <a:ext cx="6096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4” LKC IN OIL PIPELINE IN INDONESIA </a:t>
            </a:r>
          </a:p>
        </p:txBody>
      </p:sp>
      <p:pic>
        <p:nvPicPr>
          <p:cNvPr id="26627" name="Picture 4" descr="oil-indonesia.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7651" name="Text Box 3"/>
          <p:cNvSpPr txBox="1">
            <a:spLocks noChangeArrowheads="1"/>
          </p:cNvSpPr>
          <p:nvPr/>
        </p:nvSpPr>
        <p:spPr bwMode="auto">
          <a:xfrm>
            <a:off x="228600" y="228600"/>
            <a:ext cx="8763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Oil / Water Separation</a:t>
            </a:r>
          </a:p>
        </p:txBody>
      </p:sp>
      <p:sp>
        <p:nvSpPr>
          <p:cNvPr id="27652" name="Text Box 4"/>
          <p:cNvSpPr txBox="1">
            <a:spLocks noChangeArrowheads="1"/>
          </p:cNvSpPr>
          <p:nvPr/>
        </p:nvSpPr>
        <p:spPr bwMode="auto">
          <a:xfrm>
            <a:off x="1143000" y="1676400"/>
            <a:ext cx="7620000" cy="485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0000"/>
              </a:lnSpc>
            </a:pPr>
            <a:r>
              <a:rPr lang="en-US" altLang="x-none" sz="2900">
                <a:solidFill>
                  <a:schemeClr val="bg1"/>
                </a:solidFill>
              </a:rPr>
              <a:t>The LKC system is being used in oil /water separation eliminating the demulsifier previously used. One customer was spending $5,500.00 a year on demulsifiers  before replacing it with the LKC system. They were getting 8% water carry over in the oil before LKC was installed. Now they have a .4% carry over after activating the LKC.</a:t>
            </a:r>
          </a:p>
          <a:p>
            <a:pPr>
              <a:lnSpc>
                <a:spcPct val="90000"/>
              </a:lnSpc>
            </a:pPr>
            <a:endParaRPr lang="en-US" altLang="x-none" sz="2900">
              <a:solidFill>
                <a:schemeClr val="bg1"/>
              </a:solidFill>
            </a:endParaRPr>
          </a:p>
          <a:p>
            <a:pPr>
              <a:lnSpc>
                <a:spcPct val="90000"/>
              </a:lnSpc>
            </a:pPr>
            <a:r>
              <a:rPr lang="en-US" altLang="x-none" sz="2900">
                <a:solidFill>
                  <a:schemeClr val="bg1"/>
                </a:solidFill>
              </a:rPr>
              <a:t>The LKC lowers the energy and surface tension that bonds the water and oil atoms/molecules to each other allowing a more efficient separation.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2438400" y="5715000"/>
            <a:ext cx="609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LKC Installation on oil well </a:t>
            </a:r>
          </a:p>
        </p:txBody>
      </p:sp>
      <p:pic>
        <p:nvPicPr>
          <p:cNvPr id="28675" name="Picture 4" descr="oil-install.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9699" name="Text Box 3"/>
          <p:cNvSpPr txBox="1">
            <a:spLocks noChangeArrowheads="1"/>
          </p:cNvSpPr>
          <p:nvPr/>
        </p:nvSpPr>
        <p:spPr bwMode="auto">
          <a:xfrm>
            <a:off x="228600" y="228600"/>
            <a:ext cx="8915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400">
                <a:solidFill>
                  <a:schemeClr val="bg1"/>
                </a:solidFill>
              </a:rPr>
              <a:t>Explosion Proof Systems</a:t>
            </a:r>
          </a:p>
        </p:txBody>
      </p:sp>
      <p:sp>
        <p:nvSpPr>
          <p:cNvPr id="29700" name="Text Box 4"/>
          <p:cNvSpPr txBox="1">
            <a:spLocks noChangeArrowheads="1"/>
          </p:cNvSpPr>
          <p:nvPr/>
        </p:nvSpPr>
        <p:spPr bwMode="auto">
          <a:xfrm>
            <a:off x="1143000" y="1676400"/>
            <a:ext cx="7620000" cy="350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Explosion proof systems are available in all sizes to meet the Class I, Div. I, Group D codes for installation in hazardous locations.</a:t>
            </a:r>
          </a:p>
          <a:p>
            <a:endParaRPr lang="en-US" altLang="x-none" sz="3200">
              <a:solidFill>
                <a:schemeClr val="bg1"/>
              </a:solidFill>
            </a:endParaRPr>
          </a:p>
          <a:p>
            <a:r>
              <a:rPr lang="en-US" altLang="x-none" sz="3200">
                <a:solidFill>
                  <a:schemeClr val="bg1"/>
                </a:solidFill>
              </a:rPr>
              <a:t>Most oil well installations have an explosion proof cell but power supply does not have to be since it is installed 50 feet from the well.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2438400" y="5715000"/>
            <a:ext cx="6096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EXPLOSION PROOF POWER SUPPLY WITH COVER REMOVED</a:t>
            </a:r>
          </a:p>
        </p:txBody>
      </p:sp>
      <p:pic>
        <p:nvPicPr>
          <p:cNvPr id="30723" name="Picture 4" descr="power_supply.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46"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1747"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Customer Service</a:t>
            </a:r>
          </a:p>
        </p:txBody>
      </p:sp>
      <p:sp>
        <p:nvSpPr>
          <p:cNvPr id="31748" name="Text Box 4"/>
          <p:cNvSpPr txBox="1">
            <a:spLocks noChangeArrowheads="1"/>
          </p:cNvSpPr>
          <p:nvPr/>
        </p:nvSpPr>
        <p:spPr bwMode="auto">
          <a:xfrm>
            <a:off x="1143000" y="1676400"/>
            <a:ext cx="7620000" cy="50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80000"/>
              </a:lnSpc>
            </a:pPr>
            <a:r>
              <a:rPr lang="en-US" altLang="x-none" sz="3100">
                <a:solidFill>
                  <a:schemeClr val="bg1"/>
                </a:solidFill>
              </a:rPr>
              <a:t>If power supply has to be returned for inspection or repair we offer a 24 hour turn around time eliminating the need for the customer to inventory spare parts.</a:t>
            </a:r>
          </a:p>
          <a:p>
            <a:pPr>
              <a:lnSpc>
                <a:spcPct val="80000"/>
              </a:lnSpc>
            </a:pPr>
            <a:endParaRPr lang="en-US" altLang="x-none" sz="3100">
              <a:solidFill>
                <a:schemeClr val="bg1"/>
              </a:solidFill>
            </a:endParaRPr>
          </a:p>
          <a:p>
            <a:pPr>
              <a:lnSpc>
                <a:spcPct val="80000"/>
              </a:lnSpc>
            </a:pPr>
            <a:r>
              <a:rPr lang="en-US" altLang="x-none" sz="3100">
                <a:solidFill>
                  <a:schemeClr val="bg1"/>
                </a:solidFill>
              </a:rPr>
              <a:t>If cell has to be rebuilt it requires two to three weeks. </a:t>
            </a:r>
          </a:p>
          <a:p>
            <a:pPr>
              <a:lnSpc>
                <a:spcPct val="80000"/>
              </a:lnSpc>
            </a:pPr>
            <a:endParaRPr lang="en-US" altLang="x-none" sz="3100">
              <a:solidFill>
                <a:schemeClr val="bg1"/>
              </a:solidFill>
            </a:endParaRPr>
          </a:p>
          <a:p>
            <a:pPr>
              <a:lnSpc>
                <a:spcPct val="80000"/>
              </a:lnSpc>
            </a:pPr>
            <a:r>
              <a:rPr lang="en-US" altLang="x-none" sz="3100">
                <a:solidFill>
                  <a:schemeClr val="bg1"/>
                </a:solidFill>
              </a:rPr>
              <a:t>Returns are very few due to design and construction.</a:t>
            </a:r>
          </a:p>
          <a:p>
            <a:pPr>
              <a:lnSpc>
                <a:spcPct val="80000"/>
              </a:lnSpc>
            </a:pPr>
            <a:endParaRPr lang="en-US" altLang="x-none" sz="3100">
              <a:solidFill>
                <a:schemeClr val="bg1"/>
              </a:solidFill>
            </a:endParaRPr>
          </a:p>
          <a:p>
            <a:pPr>
              <a:lnSpc>
                <a:spcPct val="80000"/>
              </a:lnSpc>
            </a:pPr>
            <a:r>
              <a:rPr lang="en-US" altLang="x-none" sz="3100">
                <a:solidFill>
                  <a:schemeClr val="bg1"/>
                </a:solidFill>
              </a:rPr>
              <a:t>Ener-Tec, Inc. customer service number is</a:t>
            </a:r>
          </a:p>
          <a:p>
            <a:pPr>
              <a:lnSpc>
                <a:spcPct val="80000"/>
              </a:lnSpc>
            </a:pPr>
            <a:r>
              <a:rPr lang="en-US" altLang="x-none" sz="3100">
                <a:solidFill>
                  <a:schemeClr val="bg1"/>
                </a:solidFill>
              </a:rPr>
              <a:t>Tele. (517) 741-5015     Fax: (517) 741-3474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4"/>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4339" name="Text Box 5"/>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History</a:t>
            </a:r>
          </a:p>
        </p:txBody>
      </p:sp>
      <p:sp>
        <p:nvSpPr>
          <p:cNvPr id="14340" name="Text Box 6"/>
          <p:cNvSpPr txBox="1">
            <a:spLocks noChangeArrowheads="1"/>
          </p:cNvSpPr>
          <p:nvPr/>
        </p:nvSpPr>
        <p:spPr bwMode="auto">
          <a:xfrm>
            <a:off x="1143000" y="1676400"/>
            <a:ext cx="76200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Ener-Tec, Inc. was incorporated in 1978 after many successful prototype installations of the LKC on boilers, cooling towers, ice machines, process water, etc.  </a:t>
            </a:r>
          </a:p>
          <a:p>
            <a:endParaRPr lang="en-US" altLang="x-none" sz="3200">
              <a:solidFill>
                <a:schemeClr val="bg1"/>
              </a:solidFill>
            </a:endParaRPr>
          </a:p>
          <a:p>
            <a:r>
              <a:rPr lang="en-US" altLang="x-none" sz="3200">
                <a:solidFill>
                  <a:schemeClr val="bg1"/>
                </a:solidFill>
              </a:rPr>
              <a:t>A vast amount of application data has been accumulated throughout the commercial and industrial markets enabling complete evaluation of each new installation.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2771" name="Text Box 3"/>
          <p:cNvSpPr txBox="1">
            <a:spLocks noChangeArrowheads="1"/>
          </p:cNvSpPr>
          <p:nvPr/>
        </p:nvSpPr>
        <p:spPr bwMode="auto">
          <a:xfrm>
            <a:off x="228600" y="228600"/>
            <a:ext cx="8382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Warranty / Guarantee</a:t>
            </a:r>
          </a:p>
        </p:txBody>
      </p:sp>
      <p:sp>
        <p:nvSpPr>
          <p:cNvPr id="32772" name="Text Box 4"/>
          <p:cNvSpPr txBox="1">
            <a:spLocks noChangeArrowheads="1"/>
          </p:cNvSpPr>
          <p:nvPr/>
        </p:nvSpPr>
        <p:spPr bwMode="auto">
          <a:xfrm>
            <a:off x="1143000" y="1676400"/>
            <a:ext cx="7620000" cy="350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Ener-Tec, Inc. offers a one year performance guarantee as well as a five year warranty on the total system. Ener-Tec, Inc. has the right to void the warranty and guarantee if the equipment has been tampered with and/or not installed according to the installation instructions shipped with each system.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379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3795"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Customers</a:t>
            </a:r>
          </a:p>
        </p:txBody>
      </p:sp>
      <p:sp>
        <p:nvSpPr>
          <p:cNvPr id="33796" name="Text Box 4"/>
          <p:cNvSpPr txBox="1">
            <a:spLocks noChangeArrowheads="1"/>
          </p:cNvSpPr>
          <p:nvPr/>
        </p:nvSpPr>
        <p:spPr bwMode="auto">
          <a:xfrm>
            <a:off x="1143000" y="1676400"/>
            <a:ext cx="7620000" cy="472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5000"/>
              </a:lnSpc>
            </a:pPr>
            <a:r>
              <a:rPr lang="en-US" altLang="x-none" sz="3200">
                <a:solidFill>
                  <a:schemeClr val="bg1"/>
                </a:solidFill>
              </a:rPr>
              <a:t>In the petroleum industry Ener-Tec, Inc. has a large customer base including most of the major oil well and pipeline companies, both off shore and on shore.</a:t>
            </a:r>
          </a:p>
          <a:p>
            <a:pPr>
              <a:lnSpc>
                <a:spcPct val="95000"/>
              </a:lnSpc>
            </a:pPr>
            <a:endParaRPr lang="en-US" altLang="x-none" sz="3200">
              <a:solidFill>
                <a:schemeClr val="bg1"/>
              </a:solidFill>
            </a:endParaRPr>
          </a:p>
          <a:p>
            <a:pPr>
              <a:lnSpc>
                <a:spcPct val="95000"/>
              </a:lnSpc>
            </a:pPr>
            <a:r>
              <a:rPr lang="en-US" altLang="x-none" sz="3200">
                <a:solidFill>
                  <a:schemeClr val="bg1"/>
                </a:solidFill>
              </a:rPr>
              <a:t>The industrial sector includes nearly all the major corporations including auto manufacturers, food plants, steel mills, foundries, plastics molding, glass companies, paper mills, power plants, etc.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438400" y="5715000"/>
            <a:ext cx="609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2” LKC ON OIL WELL</a:t>
            </a:r>
          </a:p>
        </p:txBody>
      </p:sp>
      <p:pic>
        <p:nvPicPr>
          <p:cNvPr id="34819" name="Picture 4" descr="marathon_installation.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5842"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5843"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Customers</a:t>
            </a:r>
          </a:p>
        </p:txBody>
      </p:sp>
      <p:sp>
        <p:nvSpPr>
          <p:cNvPr id="35844" name="Text Box 4"/>
          <p:cNvSpPr txBox="1">
            <a:spLocks noChangeArrowheads="1"/>
          </p:cNvSpPr>
          <p:nvPr/>
        </p:nvSpPr>
        <p:spPr bwMode="auto">
          <a:xfrm>
            <a:off x="1143000" y="1676400"/>
            <a:ext cx="7620000" cy="344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4400" u="sng">
                <a:solidFill>
                  <a:schemeClr val="bg1"/>
                </a:solidFill>
              </a:rPr>
              <a:t>Texaco in Texas, USA</a:t>
            </a:r>
            <a:endParaRPr lang="en-US" altLang="x-none" sz="3200">
              <a:solidFill>
                <a:schemeClr val="bg1"/>
              </a:solidFill>
            </a:endParaRPr>
          </a:p>
          <a:p>
            <a:endParaRPr lang="en-US" altLang="x-none" sz="3200">
              <a:solidFill>
                <a:schemeClr val="bg1"/>
              </a:solidFill>
            </a:endParaRPr>
          </a:p>
          <a:p>
            <a:r>
              <a:rPr lang="en-US" altLang="x-none" sz="3600">
                <a:solidFill>
                  <a:schemeClr val="bg1"/>
                </a:solidFill>
              </a:rPr>
              <a:t>Texaco installed an LKC System on a 174 mile pipeline treating crude oil. All of their paraffin and scale problems were solved.</a:t>
            </a:r>
            <a:endParaRPr lang="en-US" altLang="x-none" sz="3200">
              <a:solidFill>
                <a:schemeClr val="bg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6866" name="Rectangle 1026"/>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6867" name="Text Box 1027"/>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Customers</a:t>
            </a:r>
          </a:p>
        </p:txBody>
      </p:sp>
      <p:sp>
        <p:nvSpPr>
          <p:cNvPr id="36868" name="Text Box 1028"/>
          <p:cNvSpPr txBox="1">
            <a:spLocks noChangeArrowheads="1"/>
          </p:cNvSpPr>
          <p:nvPr/>
        </p:nvSpPr>
        <p:spPr bwMode="auto">
          <a:xfrm>
            <a:off x="1143000" y="1676400"/>
            <a:ext cx="76200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4400" u="sng">
                <a:solidFill>
                  <a:schemeClr val="bg1"/>
                </a:solidFill>
              </a:rPr>
              <a:t>Egypt</a:t>
            </a:r>
            <a:endParaRPr lang="en-US" altLang="x-none" sz="3200">
              <a:solidFill>
                <a:schemeClr val="bg1"/>
              </a:solidFill>
            </a:endParaRPr>
          </a:p>
          <a:p>
            <a:endParaRPr lang="en-US" altLang="x-none" sz="3200">
              <a:solidFill>
                <a:schemeClr val="bg1"/>
              </a:solidFill>
            </a:endParaRPr>
          </a:p>
          <a:p>
            <a:r>
              <a:rPr lang="en-US" altLang="x-none" sz="3600">
                <a:solidFill>
                  <a:schemeClr val="bg1"/>
                </a:solidFill>
              </a:rPr>
              <a:t>LKC was installed on an offshore platform which increased production by 24% by eliminating scale and paraffin. Shutdown for cleaning is no longer required.</a:t>
            </a:r>
            <a:endParaRPr lang="en-US" altLang="x-none" sz="2400">
              <a:solidFill>
                <a:schemeClr val="bg1"/>
              </a:solidFill>
              <a:latin typeface="ArialMS"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89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7891" name="Text Box 3"/>
          <p:cNvSpPr txBox="1">
            <a:spLocks noChangeArrowheads="1"/>
          </p:cNvSpPr>
          <p:nvPr/>
        </p:nvSpPr>
        <p:spPr bwMode="auto">
          <a:xfrm>
            <a:off x="228600" y="457200"/>
            <a:ext cx="84582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4800">
                <a:solidFill>
                  <a:schemeClr val="bg1"/>
                </a:solidFill>
              </a:rPr>
              <a:t>Customer List - Paraffin Control</a:t>
            </a:r>
          </a:p>
        </p:txBody>
      </p:sp>
      <p:sp>
        <p:nvSpPr>
          <p:cNvPr id="37892" name="Text Box 4"/>
          <p:cNvSpPr txBox="1">
            <a:spLocks noChangeArrowheads="1"/>
          </p:cNvSpPr>
          <p:nvPr/>
        </p:nvSpPr>
        <p:spPr bwMode="auto">
          <a:xfrm>
            <a:off x="1143000" y="1676400"/>
            <a:ext cx="3810000" cy="512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buFontTx/>
              <a:buChar char="•"/>
            </a:pPr>
            <a:r>
              <a:rPr lang="en-US" altLang="x-none" sz="3000">
                <a:solidFill>
                  <a:schemeClr val="bg1"/>
                </a:solidFill>
              </a:rPr>
              <a:t> B.P. Amoco</a:t>
            </a:r>
          </a:p>
          <a:p>
            <a:pPr>
              <a:buFontTx/>
              <a:buChar char="•"/>
            </a:pPr>
            <a:r>
              <a:rPr lang="en-US" altLang="x-none" sz="3000">
                <a:solidFill>
                  <a:schemeClr val="bg1"/>
                </a:solidFill>
              </a:rPr>
              <a:t> Shell Pipeline</a:t>
            </a:r>
          </a:p>
          <a:p>
            <a:pPr>
              <a:buFontTx/>
              <a:buChar char="•"/>
            </a:pPr>
            <a:r>
              <a:rPr lang="en-US" altLang="x-none" sz="3000">
                <a:solidFill>
                  <a:schemeClr val="bg1"/>
                </a:solidFill>
              </a:rPr>
              <a:t> Chevron</a:t>
            </a:r>
          </a:p>
          <a:p>
            <a:pPr>
              <a:buFontTx/>
              <a:buChar char="•"/>
            </a:pPr>
            <a:r>
              <a:rPr lang="en-US" altLang="x-none" sz="3000">
                <a:solidFill>
                  <a:schemeClr val="bg1"/>
                </a:solidFill>
              </a:rPr>
              <a:t> Trojan Pipeline</a:t>
            </a:r>
          </a:p>
          <a:p>
            <a:pPr>
              <a:buFontTx/>
              <a:buChar char="•"/>
            </a:pPr>
            <a:r>
              <a:rPr lang="en-US" altLang="x-none" sz="3000">
                <a:solidFill>
                  <a:schemeClr val="bg1"/>
                </a:solidFill>
              </a:rPr>
              <a:t> Enbridge Pipeline</a:t>
            </a:r>
          </a:p>
          <a:p>
            <a:pPr>
              <a:buFontTx/>
              <a:buChar char="•"/>
            </a:pPr>
            <a:r>
              <a:rPr lang="en-US" altLang="x-none" sz="3000">
                <a:solidFill>
                  <a:schemeClr val="bg1"/>
                </a:solidFill>
              </a:rPr>
              <a:t> Diamond Shamrock</a:t>
            </a:r>
          </a:p>
          <a:p>
            <a:pPr>
              <a:buFontTx/>
              <a:buChar char="•"/>
            </a:pPr>
            <a:r>
              <a:rPr lang="en-US" altLang="x-none" sz="3000">
                <a:solidFill>
                  <a:schemeClr val="bg1"/>
                </a:solidFill>
              </a:rPr>
              <a:t> Baruch &amp; Foster</a:t>
            </a:r>
          </a:p>
          <a:p>
            <a:pPr>
              <a:buFontTx/>
              <a:buChar char="•"/>
            </a:pPr>
            <a:r>
              <a:rPr lang="en-US" altLang="x-none" sz="3000">
                <a:solidFill>
                  <a:schemeClr val="bg1"/>
                </a:solidFill>
              </a:rPr>
              <a:t> Hadson Oil Co.</a:t>
            </a:r>
          </a:p>
          <a:p>
            <a:pPr>
              <a:buFontTx/>
              <a:buChar char="•"/>
            </a:pPr>
            <a:r>
              <a:rPr lang="en-US" altLang="x-none" sz="3000">
                <a:solidFill>
                  <a:schemeClr val="bg1"/>
                </a:solidFill>
              </a:rPr>
              <a:t> TMR Exploration</a:t>
            </a:r>
          </a:p>
          <a:p>
            <a:pPr>
              <a:buFontTx/>
              <a:buChar char="•"/>
            </a:pPr>
            <a:r>
              <a:rPr lang="en-US" altLang="x-none" sz="3000">
                <a:solidFill>
                  <a:schemeClr val="bg1"/>
                </a:solidFill>
              </a:rPr>
              <a:t> Transpetco</a:t>
            </a:r>
          </a:p>
          <a:p>
            <a:pPr>
              <a:buFontTx/>
              <a:buChar char="•"/>
            </a:pPr>
            <a:r>
              <a:rPr lang="en-US" altLang="x-none" sz="3000">
                <a:solidFill>
                  <a:schemeClr val="bg1"/>
                </a:solidFill>
              </a:rPr>
              <a:t> Marathon Oil</a:t>
            </a:r>
          </a:p>
        </p:txBody>
      </p:sp>
      <p:sp>
        <p:nvSpPr>
          <p:cNvPr id="37893" name="Text Box 5"/>
          <p:cNvSpPr txBox="1">
            <a:spLocks noChangeArrowheads="1"/>
          </p:cNvSpPr>
          <p:nvPr/>
        </p:nvSpPr>
        <p:spPr bwMode="auto">
          <a:xfrm>
            <a:off x="5029200" y="1676400"/>
            <a:ext cx="38862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buFontTx/>
              <a:buChar char="•"/>
            </a:pPr>
            <a:r>
              <a:rPr lang="en-US" altLang="x-none" sz="3000">
                <a:solidFill>
                  <a:schemeClr val="bg1"/>
                </a:solidFill>
              </a:rPr>
              <a:t> Navajo Pipeline</a:t>
            </a:r>
          </a:p>
          <a:p>
            <a:pPr>
              <a:buFontTx/>
              <a:buChar char="•"/>
            </a:pPr>
            <a:r>
              <a:rPr lang="en-US" altLang="x-none" sz="3000">
                <a:solidFill>
                  <a:schemeClr val="bg1"/>
                </a:solidFill>
              </a:rPr>
              <a:t> Eott Pipeline</a:t>
            </a:r>
          </a:p>
          <a:p>
            <a:pPr>
              <a:buFontTx/>
              <a:buChar char="•"/>
            </a:pPr>
            <a:r>
              <a:rPr lang="en-US" altLang="x-none" sz="3000">
                <a:solidFill>
                  <a:schemeClr val="bg1"/>
                </a:solidFill>
              </a:rPr>
              <a:t> ExxonMobil Pipeline</a:t>
            </a:r>
          </a:p>
          <a:p>
            <a:pPr>
              <a:buFontTx/>
              <a:buChar char="•"/>
            </a:pPr>
            <a:r>
              <a:rPr lang="en-US" altLang="x-none" sz="3000">
                <a:solidFill>
                  <a:schemeClr val="bg1"/>
                </a:solidFill>
              </a:rPr>
              <a:t> Four Corners</a:t>
            </a:r>
          </a:p>
          <a:p>
            <a:pPr>
              <a:buFontTx/>
              <a:buChar char="•"/>
            </a:pPr>
            <a:r>
              <a:rPr lang="en-US" altLang="x-none" sz="3000">
                <a:solidFill>
                  <a:schemeClr val="bg1"/>
                </a:solidFill>
              </a:rPr>
              <a:t> Pride Pipeline</a:t>
            </a:r>
          </a:p>
          <a:p>
            <a:pPr>
              <a:buFontTx/>
              <a:buChar char="•"/>
            </a:pPr>
            <a:r>
              <a:rPr lang="en-US" altLang="x-none" sz="3000">
                <a:solidFill>
                  <a:schemeClr val="bg1"/>
                </a:solidFill>
              </a:rPr>
              <a:t> Equilon Pipeline</a:t>
            </a:r>
          </a:p>
          <a:p>
            <a:pPr>
              <a:buFontTx/>
              <a:buChar char="•"/>
            </a:pPr>
            <a:r>
              <a:rPr lang="en-US" altLang="x-none" sz="3000">
                <a:solidFill>
                  <a:schemeClr val="bg1"/>
                </a:solidFill>
              </a:rPr>
              <a:t> Plains All American</a:t>
            </a:r>
          </a:p>
          <a:p>
            <a:pPr>
              <a:buFontTx/>
              <a:buChar char="•"/>
            </a:pPr>
            <a:r>
              <a:rPr lang="en-US" altLang="x-none" sz="3000">
                <a:solidFill>
                  <a:schemeClr val="bg1"/>
                </a:solidFill>
              </a:rPr>
              <a:t> Conoco Phillips</a:t>
            </a:r>
          </a:p>
          <a:p>
            <a:pPr>
              <a:buFontTx/>
              <a:buChar char="•"/>
            </a:pPr>
            <a:r>
              <a:rPr lang="en-US" altLang="x-none" sz="3000">
                <a:solidFill>
                  <a:schemeClr val="bg1"/>
                </a:solidFill>
              </a:rPr>
              <a:t> Texaco Pipeline</a:t>
            </a:r>
          </a:p>
          <a:p>
            <a:pPr>
              <a:buFontTx/>
              <a:buChar char="•"/>
            </a:pPr>
            <a:r>
              <a:rPr lang="en-US" altLang="x-none" sz="3000">
                <a:solidFill>
                  <a:schemeClr val="bg1"/>
                </a:solidFill>
              </a:rPr>
              <a:t> Many others.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891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8915"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Thank You</a:t>
            </a:r>
          </a:p>
        </p:txBody>
      </p:sp>
      <p:sp>
        <p:nvSpPr>
          <p:cNvPr id="38916" name="Text Box 4"/>
          <p:cNvSpPr txBox="1">
            <a:spLocks noChangeArrowheads="1"/>
          </p:cNvSpPr>
          <p:nvPr/>
        </p:nvSpPr>
        <p:spPr bwMode="auto">
          <a:xfrm>
            <a:off x="1143000" y="1676400"/>
            <a:ext cx="76200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5000"/>
              </a:lnSpc>
            </a:pPr>
            <a:r>
              <a:rPr lang="en-US" altLang="x-none" sz="2800">
                <a:solidFill>
                  <a:schemeClr val="bg1"/>
                </a:solidFill>
              </a:rPr>
              <a:t>On behalf of Ener-Tec, Inc. I want to thank each of you for taking time from your busy schedule to view this presentation.</a:t>
            </a:r>
          </a:p>
          <a:p>
            <a:pPr>
              <a:lnSpc>
                <a:spcPct val="95000"/>
              </a:lnSpc>
            </a:pPr>
            <a:endParaRPr lang="en-US" altLang="x-none" sz="2800">
              <a:solidFill>
                <a:schemeClr val="bg1"/>
              </a:solidFill>
            </a:endParaRPr>
          </a:p>
          <a:p>
            <a:pPr>
              <a:lnSpc>
                <a:spcPct val="95000"/>
              </a:lnSpc>
            </a:pPr>
            <a:r>
              <a:rPr lang="en-US" altLang="x-none" sz="2800">
                <a:solidFill>
                  <a:schemeClr val="bg1"/>
                </a:solidFill>
              </a:rPr>
              <a:t>If you have any particular questions please contact us at your convenience.</a:t>
            </a:r>
          </a:p>
          <a:p>
            <a:pPr>
              <a:lnSpc>
                <a:spcPct val="95000"/>
              </a:lnSpc>
            </a:pPr>
            <a:endParaRPr lang="en-US" altLang="x-none" sz="2800">
              <a:solidFill>
                <a:schemeClr val="bg1"/>
              </a:solidFill>
            </a:endParaRPr>
          </a:p>
          <a:p>
            <a:pPr>
              <a:lnSpc>
                <a:spcPct val="95000"/>
              </a:lnSpc>
            </a:pPr>
            <a:r>
              <a:rPr lang="en-US" altLang="x-none" sz="2800">
                <a:solidFill>
                  <a:schemeClr val="bg1"/>
                </a:solidFill>
              </a:rPr>
              <a:t>Larry L. Shroyer,</a:t>
            </a:r>
            <a:r>
              <a:rPr lang="en-US" altLang="x-none" sz="2800" i="1">
                <a:solidFill>
                  <a:schemeClr val="bg1"/>
                </a:solidFill>
              </a:rPr>
              <a:t> President</a:t>
            </a:r>
            <a:endParaRPr lang="en-US" altLang="x-none" sz="2800">
              <a:solidFill>
                <a:schemeClr val="bg1"/>
              </a:solidFill>
            </a:endParaRPr>
          </a:p>
          <a:p>
            <a:pPr>
              <a:lnSpc>
                <a:spcPct val="95000"/>
              </a:lnSpc>
            </a:pPr>
            <a:r>
              <a:rPr lang="en-US" altLang="x-none" sz="2800">
                <a:solidFill>
                  <a:schemeClr val="bg1"/>
                </a:solidFill>
              </a:rPr>
              <a:t>Ener-Tec, Inc. USA</a:t>
            </a:r>
          </a:p>
          <a:p>
            <a:pPr>
              <a:lnSpc>
                <a:spcPct val="95000"/>
              </a:lnSpc>
            </a:pPr>
            <a:r>
              <a:rPr lang="en-US" altLang="x-none" sz="2800">
                <a:solidFill>
                  <a:schemeClr val="bg1"/>
                </a:solidFill>
              </a:rPr>
              <a:t>Tele :(517 )741 5015</a:t>
            </a:r>
          </a:p>
          <a:p>
            <a:pPr>
              <a:lnSpc>
                <a:spcPct val="95000"/>
              </a:lnSpc>
            </a:pPr>
            <a:r>
              <a:rPr lang="en-US" altLang="x-none" sz="2800">
                <a:solidFill>
                  <a:schemeClr val="bg1"/>
                </a:solidFill>
              </a:rPr>
              <a:t>Fax: (517) 741 3474</a:t>
            </a:r>
          </a:p>
          <a:p>
            <a:pPr>
              <a:lnSpc>
                <a:spcPct val="95000"/>
              </a:lnSpc>
            </a:pPr>
            <a:r>
              <a:rPr lang="en-US" altLang="x-none" sz="2800">
                <a:solidFill>
                  <a:schemeClr val="bg1"/>
                </a:solidFill>
              </a:rPr>
              <a:t>Email: larry@ener-tec.com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Rectangle 2"/>
          <p:cNvSpPr>
            <a:spLocks noChangeArrowheads="1"/>
          </p:cNvSpPr>
          <p:nvPr/>
        </p:nvSpPr>
        <p:spPr bwMode="auto">
          <a:xfrm flipV="1">
            <a:off x="0" y="1411288"/>
            <a:ext cx="8534400" cy="36512"/>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5363" name="Text Box 3"/>
          <p:cNvSpPr txBox="1">
            <a:spLocks noChangeArrowheads="1"/>
          </p:cNvSpPr>
          <p:nvPr/>
        </p:nvSpPr>
        <p:spPr bwMode="auto">
          <a:xfrm>
            <a:off x="228600" y="212725"/>
            <a:ext cx="8153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70000"/>
              </a:lnSpc>
              <a:spcBef>
                <a:spcPct val="50000"/>
              </a:spcBef>
            </a:pPr>
            <a:r>
              <a:rPr lang="en-US" altLang="x-none" sz="6000">
                <a:solidFill>
                  <a:schemeClr val="bg1"/>
                </a:solidFill>
              </a:rPr>
              <a:t>Prevent Paraffin and Scale Deposition</a:t>
            </a:r>
          </a:p>
        </p:txBody>
      </p:sp>
      <p:sp>
        <p:nvSpPr>
          <p:cNvPr id="15364" name="Text Box 4"/>
          <p:cNvSpPr txBox="1">
            <a:spLocks noChangeArrowheads="1"/>
          </p:cNvSpPr>
          <p:nvPr/>
        </p:nvSpPr>
        <p:spPr bwMode="auto">
          <a:xfrm>
            <a:off x="1143000" y="1876425"/>
            <a:ext cx="76200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buFontTx/>
              <a:buChar char="•"/>
            </a:pPr>
            <a:r>
              <a:rPr lang="en-US" altLang="x-none" sz="3200">
                <a:solidFill>
                  <a:schemeClr val="bg1"/>
                </a:solidFill>
              </a:rPr>
              <a:t> Non Chemical</a:t>
            </a:r>
          </a:p>
          <a:p>
            <a:pPr>
              <a:buFontTx/>
              <a:buChar char="•"/>
            </a:pPr>
            <a:r>
              <a:rPr lang="en-US" altLang="x-none" sz="3200">
                <a:solidFill>
                  <a:schemeClr val="bg1"/>
                </a:solidFill>
              </a:rPr>
              <a:t> Non Restricted Flow</a:t>
            </a:r>
          </a:p>
          <a:p>
            <a:pPr>
              <a:buFontTx/>
              <a:buChar char="•"/>
            </a:pPr>
            <a:r>
              <a:rPr lang="en-US" altLang="x-none" sz="3200">
                <a:solidFill>
                  <a:schemeClr val="bg1"/>
                </a:solidFill>
              </a:rPr>
              <a:t> Low Operating Cost</a:t>
            </a:r>
          </a:p>
          <a:p>
            <a:pPr>
              <a:buFontTx/>
              <a:buChar char="•"/>
            </a:pPr>
            <a:r>
              <a:rPr lang="en-US" altLang="x-none" sz="3200">
                <a:solidFill>
                  <a:schemeClr val="bg1"/>
                </a:solidFill>
              </a:rPr>
              <a:t> No Maintenance</a:t>
            </a:r>
          </a:p>
          <a:p>
            <a:pPr>
              <a:buFontTx/>
              <a:buChar char="•"/>
            </a:pPr>
            <a:r>
              <a:rPr lang="en-US" altLang="x-none" sz="3200">
                <a:solidFill>
                  <a:schemeClr val="bg1"/>
                </a:solidFill>
              </a:rPr>
              <a:t> Little Space Requirement</a:t>
            </a:r>
          </a:p>
          <a:p>
            <a:pPr>
              <a:buFontTx/>
              <a:buChar char="•"/>
            </a:pPr>
            <a:r>
              <a:rPr lang="en-US" altLang="x-none" sz="3200">
                <a:solidFill>
                  <a:schemeClr val="bg1"/>
                </a:solidFill>
              </a:rPr>
              <a:t> Non Polluting</a:t>
            </a:r>
          </a:p>
          <a:p>
            <a:pPr>
              <a:buFontTx/>
              <a:buChar char="•"/>
            </a:pPr>
            <a:r>
              <a:rPr lang="en-US" altLang="x-none" sz="3200">
                <a:solidFill>
                  <a:schemeClr val="bg1"/>
                </a:solidFill>
              </a:rPr>
              <a:t> Fast Return On Investment</a:t>
            </a:r>
          </a:p>
          <a:p>
            <a:pPr>
              <a:buFontTx/>
              <a:buChar char="•"/>
            </a:pPr>
            <a:r>
              <a:rPr lang="en-US" altLang="x-none" sz="3200">
                <a:solidFill>
                  <a:schemeClr val="bg1"/>
                </a:solidFill>
              </a:rPr>
              <a:t> Prevents And Removes Buildup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Rectangle 2"/>
          <p:cNvSpPr>
            <a:spLocks noChangeArrowheads="1"/>
          </p:cNvSpPr>
          <p:nvPr/>
        </p:nvSpPr>
        <p:spPr bwMode="auto">
          <a:xfrm flipV="1">
            <a:off x="0" y="9906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6387" name="Text Box 3"/>
          <p:cNvSpPr txBox="1">
            <a:spLocks noChangeArrowheads="1"/>
          </p:cNvSpPr>
          <p:nvPr/>
        </p:nvSpPr>
        <p:spPr bwMode="auto">
          <a:xfrm>
            <a:off x="228600" y="228600"/>
            <a:ext cx="830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000">
                <a:solidFill>
                  <a:schemeClr val="bg1"/>
                </a:solidFill>
              </a:rPr>
              <a:t>Principle of Operation</a:t>
            </a:r>
            <a:endParaRPr lang="en-US" altLang="x-none" sz="2400">
              <a:solidFill>
                <a:schemeClr val="bg1"/>
              </a:solidFill>
            </a:endParaRPr>
          </a:p>
        </p:txBody>
      </p:sp>
      <p:sp>
        <p:nvSpPr>
          <p:cNvPr id="16388" name="Text Box 4"/>
          <p:cNvSpPr txBox="1">
            <a:spLocks noChangeArrowheads="1"/>
          </p:cNvSpPr>
          <p:nvPr/>
        </p:nvSpPr>
        <p:spPr bwMode="auto">
          <a:xfrm>
            <a:off x="1143000" y="1676400"/>
            <a:ext cx="76200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The Linear Kinetic Cell (LKC) is composed of an induction coil having thousands of feet of insulated copper wire powered by a pulsating DC Electrical current. This pulsating energy forces a majority of the atoms within the fluid to align parallel to one another lowering the energy to a level that crystals cannot form as scale or paraffin deposits.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7411" name="Text Box 3"/>
          <p:cNvSpPr txBox="1">
            <a:spLocks noChangeArrowheads="1"/>
          </p:cNvSpPr>
          <p:nvPr/>
        </p:nvSpPr>
        <p:spPr bwMode="auto">
          <a:xfrm>
            <a:off x="228600" y="288925"/>
            <a:ext cx="830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000">
                <a:solidFill>
                  <a:schemeClr val="bg1"/>
                </a:solidFill>
              </a:rPr>
              <a:t>Return On Investment</a:t>
            </a:r>
          </a:p>
        </p:txBody>
      </p:sp>
      <p:sp>
        <p:nvSpPr>
          <p:cNvPr id="17412" name="Text Box 4"/>
          <p:cNvSpPr txBox="1">
            <a:spLocks noChangeArrowheads="1"/>
          </p:cNvSpPr>
          <p:nvPr/>
        </p:nvSpPr>
        <p:spPr bwMode="auto">
          <a:xfrm>
            <a:off x="1143000" y="1676400"/>
            <a:ext cx="7620000"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The LKC System has a very fast return on investment (R.O.I.) of typically one year or less.</a:t>
            </a:r>
          </a:p>
          <a:p>
            <a:endParaRPr lang="en-US" altLang="x-none" sz="3200">
              <a:solidFill>
                <a:schemeClr val="bg1"/>
              </a:solidFill>
            </a:endParaRPr>
          </a:p>
          <a:p>
            <a:r>
              <a:rPr lang="en-US" altLang="x-none" sz="3200">
                <a:solidFill>
                  <a:schemeClr val="bg1"/>
                </a:solidFill>
              </a:rPr>
              <a:t>Customers have reported paybacks of under 3 months.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8435" name="Text Box 3"/>
          <p:cNvSpPr txBox="1">
            <a:spLocks noChangeArrowheads="1"/>
          </p:cNvSpPr>
          <p:nvPr/>
        </p:nvSpPr>
        <p:spPr bwMode="auto">
          <a:xfrm>
            <a:off x="228600" y="228600"/>
            <a:ext cx="8382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Environmental Impact</a:t>
            </a:r>
          </a:p>
        </p:txBody>
      </p:sp>
      <p:sp>
        <p:nvSpPr>
          <p:cNvPr id="18436" name="Text Box 4"/>
          <p:cNvSpPr txBox="1">
            <a:spLocks noChangeArrowheads="1"/>
          </p:cNvSpPr>
          <p:nvPr/>
        </p:nvSpPr>
        <p:spPr bwMode="auto">
          <a:xfrm>
            <a:off x="1143000" y="1676400"/>
            <a:ext cx="7620000" cy="393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2800">
                <a:solidFill>
                  <a:schemeClr val="bg1"/>
                </a:solidFill>
              </a:rPr>
              <a:t>The LKC System is a physical method of changing the molecular structure in the liquid (oil, water, etc.) so it has different characteristics. This is no different than changing the characteristics of steel by heat treating or cryogenics. The same molecules are still there, only in a different arrangement or pattern.</a:t>
            </a:r>
          </a:p>
          <a:p>
            <a:endParaRPr lang="en-US" altLang="x-none" sz="2800">
              <a:solidFill>
                <a:schemeClr val="bg1"/>
              </a:solidFill>
            </a:endParaRPr>
          </a:p>
          <a:p>
            <a:r>
              <a:rPr lang="en-US" altLang="x-none" sz="2800">
                <a:solidFill>
                  <a:schemeClr val="bg1"/>
                </a:solidFill>
              </a:rPr>
              <a:t>In either case nothing was added or taken away.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9459"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Required Maintenance</a:t>
            </a:r>
          </a:p>
        </p:txBody>
      </p:sp>
      <p:sp>
        <p:nvSpPr>
          <p:cNvPr id="19460" name="Text Box 4"/>
          <p:cNvSpPr txBox="1">
            <a:spLocks noChangeArrowheads="1"/>
          </p:cNvSpPr>
          <p:nvPr/>
        </p:nvSpPr>
        <p:spPr bwMode="auto">
          <a:xfrm>
            <a:off x="1143000" y="1676400"/>
            <a:ext cx="76200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0000"/>
              </a:lnSpc>
            </a:pPr>
            <a:r>
              <a:rPr lang="en-US" altLang="x-none" sz="3200">
                <a:solidFill>
                  <a:schemeClr val="bg1"/>
                </a:solidFill>
              </a:rPr>
              <a:t>Due to the unique design, the LKC requires no routine maintenance.</a:t>
            </a:r>
          </a:p>
          <a:p>
            <a:pPr>
              <a:lnSpc>
                <a:spcPct val="90000"/>
              </a:lnSpc>
            </a:pPr>
            <a:endParaRPr lang="en-US" altLang="x-none" sz="3200">
              <a:solidFill>
                <a:schemeClr val="bg1"/>
              </a:solidFill>
            </a:endParaRPr>
          </a:p>
          <a:p>
            <a:pPr>
              <a:lnSpc>
                <a:spcPct val="90000"/>
              </a:lnSpc>
            </a:pPr>
            <a:r>
              <a:rPr lang="en-US" altLang="x-none" sz="3200">
                <a:solidFill>
                  <a:schemeClr val="bg1"/>
                </a:solidFill>
              </a:rPr>
              <a:t>There are no components inside the pipe to restrict flow or require cleaning.</a:t>
            </a:r>
          </a:p>
          <a:p>
            <a:pPr>
              <a:lnSpc>
                <a:spcPct val="90000"/>
              </a:lnSpc>
            </a:pPr>
            <a:endParaRPr lang="en-US" altLang="x-none" sz="3200">
              <a:solidFill>
                <a:schemeClr val="bg1"/>
              </a:solidFill>
            </a:endParaRPr>
          </a:p>
          <a:p>
            <a:pPr>
              <a:lnSpc>
                <a:spcPct val="90000"/>
              </a:lnSpc>
            </a:pPr>
            <a:r>
              <a:rPr lang="en-US" altLang="x-none" sz="3200">
                <a:solidFill>
                  <a:schemeClr val="bg1"/>
                </a:solidFill>
              </a:rPr>
              <a:t>We only ask the customer to make visual checks on the power supply amp meter to confirm that there is current going to the cell.</a:t>
            </a:r>
          </a:p>
          <a:p>
            <a:pPr>
              <a:lnSpc>
                <a:spcPct val="90000"/>
              </a:lnSpc>
            </a:pPr>
            <a:endParaRPr lang="en-US" altLang="x-none" sz="3200">
              <a:solidFill>
                <a:schemeClr val="bg1"/>
              </a:solidFill>
            </a:endParaRPr>
          </a:p>
          <a:p>
            <a:pPr>
              <a:lnSpc>
                <a:spcPct val="90000"/>
              </a:lnSpc>
            </a:pPr>
            <a:r>
              <a:rPr lang="en-US" altLang="x-none" sz="3200">
                <a:solidFill>
                  <a:schemeClr val="bg1"/>
                </a:solidFill>
              </a:rPr>
              <a:t>No system maintenance is required.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0483"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Installation</a:t>
            </a:r>
          </a:p>
        </p:txBody>
      </p:sp>
      <p:sp>
        <p:nvSpPr>
          <p:cNvPr id="20484" name="Text Box 4"/>
          <p:cNvSpPr txBox="1">
            <a:spLocks noChangeArrowheads="1"/>
          </p:cNvSpPr>
          <p:nvPr/>
        </p:nvSpPr>
        <p:spPr bwMode="auto">
          <a:xfrm>
            <a:off x="1143000" y="1676400"/>
            <a:ext cx="76200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Installation of the LKC system is done utilizing standard plumbing and electrical procedures.  Heat sinking the copper pipe next to the urethane is required when sweating LKC into system.</a:t>
            </a:r>
          </a:p>
          <a:p>
            <a:endParaRPr lang="en-US" altLang="x-none" sz="3200">
              <a:solidFill>
                <a:schemeClr val="bg1"/>
              </a:solidFill>
            </a:endParaRPr>
          </a:p>
          <a:p>
            <a:r>
              <a:rPr lang="en-US" altLang="x-none" sz="3200">
                <a:solidFill>
                  <a:schemeClr val="bg1"/>
                </a:solidFill>
              </a:rPr>
              <a:t>Power supply is pre-wired and all the </a:t>
            </a:r>
          </a:p>
          <a:p>
            <a:r>
              <a:rPr lang="en-US" altLang="x-none" sz="3200">
                <a:solidFill>
                  <a:schemeClr val="bg1"/>
                </a:solidFill>
              </a:rPr>
              <a:t>AC and DC terminals are clearly marked.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1507" name="Text Box 3"/>
          <p:cNvSpPr txBox="1">
            <a:spLocks noChangeArrowheads="1"/>
          </p:cNvSpPr>
          <p:nvPr/>
        </p:nvSpPr>
        <p:spPr bwMode="auto">
          <a:xfrm>
            <a:off x="228600" y="228600"/>
            <a:ext cx="8686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Where Is LKC Applied?</a:t>
            </a:r>
          </a:p>
        </p:txBody>
      </p:sp>
      <p:sp>
        <p:nvSpPr>
          <p:cNvPr id="21508" name="Text Box 4"/>
          <p:cNvSpPr txBox="1">
            <a:spLocks noChangeArrowheads="1"/>
          </p:cNvSpPr>
          <p:nvPr/>
        </p:nvSpPr>
        <p:spPr bwMode="auto">
          <a:xfrm>
            <a:off x="1143000" y="1676400"/>
            <a:ext cx="76200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600">
                <a:solidFill>
                  <a:schemeClr val="bg1"/>
                </a:solidFill>
              </a:rPr>
              <a:t>The LKC is applied wherever scale or paraffin buildup is a problem. In oil fields the most common applications are the oil wells and pipelines as well as boilers for heating crude oil.</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375</TotalTime>
  <Words>1219</Words>
  <Application>Microsoft Macintosh PowerPoint</Application>
  <PresentationFormat>On-screen Show (4:3)</PresentationFormat>
  <Paragraphs>129</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Times</vt:lpstr>
      <vt:lpstr>ＭＳ Ｐゴシック</vt:lpstr>
      <vt:lpstr>Arial</vt:lpstr>
      <vt:lpstr>Calibri</vt:lpstr>
      <vt:lpstr>ArialMS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Hurley Design</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Shroyer</dc:creator>
  <cp:lastModifiedBy>Jonathan Shroyer</cp:lastModifiedBy>
  <cp:revision>31</cp:revision>
  <dcterms:created xsi:type="dcterms:W3CDTF">2006-08-04T19:06:31Z</dcterms:created>
  <dcterms:modified xsi:type="dcterms:W3CDTF">2018-08-11T22:54:23Z</dcterms:modified>
</cp:coreProperties>
</file>